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58" r:id="rId4"/>
    <p:sldId id="261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0551E98-1A73-4580-BD8A-E3DD49FA9B9D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30CF-305B-4213-B850-2F206FFDD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E98-1A73-4580-BD8A-E3DD49FA9B9D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30CF-305B-4213-B850-2F206FFDD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E98-1A73-4580-BD8A-E3DD49FA9B9D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30CF-305B-4213-B850-2F206FFDD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E98-1A73-4580-BD8A-E3DD49FA9B9D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30CF-305B-4213-B850-2F206FFDDE8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E98-1A73-4580-BD8A-E3DD49FA9B9D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30CF-305B-4213-B850-2F206FFDDE8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E98-1A73-4580-BD8A-E3DD49FA9B9D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30CF-305B-4213-B850-2F206FFDDE8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E98-1A73-4580-BD8A-E3DD49FA9B9D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30CF-305B-4213-B850-2F206FFDD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E98-1A73-4580-BD8A-E3DD49FA9B9D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30CF-305B-4213-B850-2F206FFDDE8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E98-1A73-4580-BD8A-E3DD49FA9B9D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30CF-305B-4213-B850-2F206FFDD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E98-1A73-4580-BD8A-E3DD49FA9B9D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30CF-305B-4213-B850-2F206FFDDE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E98-1A73-4580-BD8A-E3DD49FA9B9D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30CF-305B-4213-B850-2F206FFDD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0551E98-1A73-4580-BD8A-E3DD49FA9B9D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70D30CF-305B-4213-B850-2F206FFDDE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Greatest Common Factor </a:t>
            </a:r>
            <a:br>
              <a:rPr lang="en-US" dirty="0" smtClean="0"/>
            </a:b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Least Common Multiple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046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914400"/>
            <a:ext cx="6400800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Greatest </a:t>
            </a:r>
            <a:r>
              <a:rPr lang="en-US" altLang="en-US" dirty="0" smtClean="0"/>
              <a:t>Common </a:t>
            </a:r>
            <a:r>
              <a:rPr lang="en-US" altLang="en-US" dirty="0" smtClean="0"/>
              <a:t>Factor</a:t>
            </a:r>
            <a:endParaRPr lang="en-US" alt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590800"/>
            <a:ext cx="7162800" cy="24384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6600" dirty="0">
                <a:solidFill>
                  <a:schemeClr val="accent1">
                    <a:lumMod val="25000"/>
                  </a:schemeClr>
                </a:solidFill>
              </a:rPr>
              <a:t>Also known as GCF</a:t>
            </a:r>
          </a:p>
          <a:p>
            <a:pPr>
              <a:lnSpc>
                <a:spcPct val="90000"/>
              </a:lnSpc>
              <a:defRPr/>
            </a:pPr>
            <a:endParaRPr lang="en-US" altLang="en-US" sz="6600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6600" dirty="0">
                <a:solidFill>
                  <a:schemeClr val="accent1">
                    <a:lumMod val="25000"/>
                  </a:schemeClr>
                </a:solidFill>
              </a:rPr>
              <a:t>The largest number that divides evenly into two or more numbers.</a:t>
            </a:r>
          </a:p>
          <a:p>
            <a:pPr>
              <a:lnSpc>
                <a:spcPct val="90000"/>
              </a:lnSpc>
              <a:defRPr/>
            </a:pPr>
            <a:endParaRPr lang="en-US" altLang="en-US" sz="6600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6600" dirty="0">
                <a:solidFill>
                  <a:schemeClr val="accent1">
                    <a:lumMod val="25000"/>
                  </a:schemeClr>
                </a:solidFill>
              </a:rPr>
              <a:t>Used when simplifying fractions</a:t>
            </a:r>
          </a:p>
          <a:p>
            <a:pPr eaLnBrk="1" hangingPunct="1"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396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Greatest Common Factor (GCF)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202874"/>
            <a:ext cx="7543800" cy="3706090"/>
          </a:xfrm>
        </p:spPr>
        <p:txBody>
          <a:bodyPr>
            <a:normAutofit fontScale="62500" lnSpcReduction="20000"/>
          </a:bodyPr>
          <a:lstStyle/>
          <a:p>
            <a:pPr>
              <a:buFontTx/>
              <a:buNone/>
            </a:pPr>
            <a:r>
              <a:rPr lang="en-US" altLang="en-US" sz="2800" dirty="0" smtClean="0"/>
              <a:t>The Greatest Common Factor (GCF) is a number that divides evenly into all the numbers you are given in a problem.  The GCF is used for </a:t>
            </a:r>
            <a:r>
              <a:rPr lang="en-US" altLang="en-US" sz="2800" b="1" dirty="0" smtClean="0"/>
              <a:t>simplifying fractions</a:t>
            </a:r>
            <a:r>
              <a:rPr lang="en-US" altLang="en-US" sz="2800" dirty="0" smtClean="0"/>
              <a:t>.</a:t>
            </a:r>
          </a:p>
          <a:p>
            <a:pPr>
              <a:buFontTx/>
              <a:buNone/>
            </a:pPr>
            <a:r>
              <a:rPr lang="en-US" altLang="en-US" sz="2800" dirty="0" smtClean="0"/>
              <a:t>For example, the GCF of 16 and 12 is 4.</a:t>
            </a:r>
          </a:p>
          <a:p>
            <a:pPr>
              <a:buFontTx/>
              <a:buNone/>
            </a:pPr>
            <a:r>
              <a:rPr lang="en-US" altLang="en-US" sz="2800" dirty="0" smtClean="0"/>
              <a:t>			2</a:t>
            </a:r>
            <a:r>
              <a:rPr lang="en-US" altLang="en-US" sz="2800" u="sng" dirty="0" smtClean="0"/>
              <a:t>) 12  16</a:t>
            </a:r>
            <a:r>
              <a:rPr lang="en-US" altLang="en-US" sz="2800" dirty="0" smtClean="0"/>
              <a:t>	</a:t>
            </a:r>
          </a:p>
          <a:p>
            <a:pPr>
              <a:buFontTx/>
              <a:buNone/>
            </a:pPr>
            <a:r>
              <a:rPr lang="en-US" altLang="en-US" sz="2800" dirty="0" smtClean="0"/>
              <a:t>			2</a:t>
            </a:r>
            <a:r>
              <a:rPr lang="en-US" altLang="en-US" sz="2800" u="sng" dirty="0" smtClean="0"/>
              <a:t>)  6    8</a:t>
            </a:r>
            <a:r>
              <a:rPr lang="en-US" altLang="en-US" sz="2800" dirty="0" smtClean="0"/>
              <a:t>						</a:t>
            </a:r>
            <a:r>
              <a:rPr lang="en-US" altLang="en-US" sz="2800" dirty="0" smtClean="0"/>
              <a:t>2</a:t>
            </a:r>
            <a:r>
              <a:rPr lang="en-US" altLang="en-US" sz="2800" u="sng" dirty="0" smtClean="0"/>
              <a:t>)  3    </a:t>
            </a:r>
            <a:r>
              <a:rPr lang="en-US" altLang="en-US" sz="2800" u="sng" dirty="0" smtClean="0"/>
              <a:t>4</a:t>
            </a:r>
            <a:endParaRPr lang="en-US" altLang="en-US" sz="2800" u="sng" dirty="0" smtClean="0"/>
          </a:p>
          <a:p>
            <a:pPr>
              <a:buFontTx/>
              <a:buNone/>
            </a:pPr>
            <a:r>
              <a:rPr lang="en-US" altLang="en-US" sz="2800" dirty="0" smtClean="0"/>
              <a:t>			2</a:t>
            </a:r>
            <a:r>
              <a:rPr lang="en-US" altLang="en-US" sz="2800" u="sng" dirty="0" smtClean="0"/>
              <a:t>)  3    2</a:t>
            </a:r>
            <a:r>
              <a:rPr lang="en-US" altLang="en-US" sz="2800" dirty="0" smtClean="0"/>
              <a:t> </a:t>
            </a:r>
          </a:p>
          <a:p>
            <a:pPr>
              <a:buFontTx/>
              <a:buNone/>
            </a:pPr>
            <a:r>
              <a:rPr lang="en-US" altLang="en-US" sz="2800" dirty="0" smtClean="0"/>
              <a:t>			3</a:t>
            </a:r>
            <a:r>
              <a:rPr lang="en-US" altLang="en-US" sz="2800" u="sng" dirty="0" smtClean="0"/>
              <a:t>)  3    1</a:t>
            </a:r>
            <a:r>
              <a:rPr lang="en-US" altLang="en-US" sz="2800" dirty="0" smtClean="0"/>
              <a:t> </a:t>
            </a:r>
          </a:p>
          <a:p>
            <a:pPr>
              <a:buFontTx/>
              <a:buNone/>
            </a:pPr>
            <a:r>
              <a:rPr lang="en-US" altLang="en-US" sz="2800" dirty="0" smtClean="0"/>
              <a:t>			     1    1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133600" y="4038600"/>
            <a:ext cx="609600" cy="9144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410200" y="3293239"/>
            <a:ext cx="3581400" cy="28623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kumimoji="1" lang="en-US" altLang="en-US" sz="2400" dirty="0"/>
              <a:t>When the numbers stop having factors in common, you have found the </a:t>
            </a:r>
            <a:r>
              <a:rPr kumimoji="1" lang="en-US" altLang="en-US" sz="2400" b="1" dirty="0">
                <a:solidFill>
                  <a:srgbClr val="006600"/>
                </a:solidFill>
              </a:rPr>
              <a:t>GCF</a:t>
            </a:r>
            <a:r>
              <a:rPr kumimoji="1" lang="en-US" altLang="en-US" sz="2400" dirty="0"/>
              <a:t>.  When each number has been divided down to 1, you have found the </a:t>
            </a:r>
            <a:r>
              <a:rPr kumimoji="1" lang="en-US" altLang="en-US" sz="2400" b="1" dirty="0">
                <a:solidFill>
                  <a:srgbClr val="9900FF"/>
                </a:solidFill>
              </a:rPr>
              <a:t>LCM</a:t>
            </a:r>
            <a:r>
              <a:rPr kumimoji="1" lang="en-US" altLang="en-US" sz="2400" dirty="0"/>
              <a:t>.</a:t>
            </a:r>
          </a:p>
          <a:p>
            <a:pPr>
              <a:spcBef>
                <a:spcPct val="50000"/>
              </a:spcBef>
            </a:pPr>
            <a:endParaRPr lang="en-US" altLang="en-US" sz="2400" dirty="0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962400" y="3463636"/>
            <a:ext cx="762000" cy="2438400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258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Least Common Multiple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362200"/>
            <a:ext cx="7086600" cy="2659062"/>
          </a:xfrm>
        </p:spPr>
        <p:txBody>
          <a:bodyPr>
            <a:normAutofit fontScale="40000" lnSpcReduction="20000"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4800" dirty="0">
                <a:solidFill>
                  <a:schemeClr val="accent1">
                    <a:lumMod val="50000"/>
                  </a:schemeClr>
                </a:solidFill>
              </a:rPr>
              <a:t>The least common multiple of the </a:t>
            </a:r>
            <a:r>
              <a:rPr lang="en-US" altLang="en-US" sz="4800" u="sng" dirty="0">
                <a:solidFill>
                  <a:schemeClr val="accent1">
                    <a:lumMod val="50000"/>
                  </a:schemeClr>
                </a:solidFill>
              </a:rPr>
              <a:t>denominators </a:t>
            </a:r>
            <a:r>
              <a:rPr lang="en-US" altLang="en-US" sz="4800" dirty="0">
                <a:solidFill>
                  <a:schemeClr val="accent1">
                    <a:lumMod val="50000"/>
                  </a:schemeClr>
                </a:solidFill>
              </a:rPr>
              <a:t>of two or more fractions.</a:t>
            </a:r>
          </a:p>
          <a:p>
            <a:pPr indent="0">
              <a:spcBef>
                <a:spcPct val="50000"/>
              </a:spcBef>
              <a:buNone/>
              <a:defRPr/>
            </a:pPr>
            <a:endParaRPr lang="en-US" altLang="en-US" sz="4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</a:rPr>
              <a:t>Ex:  4/8 and 5/6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</a:rPr>
              <a:t>Multiples of 8: 8, 16, </a:t>
            </a: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</a:rPr>
              <a:t>24</a:t>
            </a: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</a:rPr>
              <a:t>, 32, 40, 48, 56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</a:rPr>
              <a:t>Multiples of 6: 6, 12, 18, </a:t>
            </a: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</a:rPr>
              <a:t>24</a:t>
            </a: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</a:rPr>
              <a:t>, 30, 36, 42, 48</a:t>
            </a:r>
          </a:p>
        </p:txBody>
      </p:sp>
    </p:spTree>
    <p:extLst>
      <p:ext uri="{BB962C8B-B14F-4D97-AF65-F5344CB8AC3E}">
        <p14:creationId xmlns:p14="http://schemas.microsoft.com/office/powerpoint/2010/main" val="117275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Least Common Multiples (LCM)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2362200"/>
            <a:ext cx="6553200" cy="312420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A multiple of any number is the product of that number and another factor.  When adding or subtracting fractions, the LCM is called the </a:t>
            </a:r>
            <a:r>
              <a:rPr lang="en-US" altLang="en-US" sz="2800" b="1" dirty="0" smtClean="0"/>
              <a:t>Least Common Denominator (LCD).</a:t>
            </a:r>
            <a:endParaRPr lang="en-US" altLang="en-US" sz="2800" b="1" u="sng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b="1" u="sng" dirty="0" smtClean="0"/>
              <a:t>Example</a:t>
            </a:r>
            <a:r>
              <a:rPr lang="en-US" altLang="en-US" sz="2800" b="1" dirty="0" smtClean="0"/>
              <a:t>:	</a:t>
            </a:r>
            <a:endParaRPr lang="en-US" altLang="en-US" sz="28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The </a:t>
            </a:r>
            <a:r>
              <a:rPr lang="en-US" altLang="en-US" sz="2800" dirty="0" smtClean="0"/>
              <a:t>first</a:t>
            </a:r>
            <a:r>
              <a:rPr lang="en-US" altLang="en-US" sz="2800" b="1" dirty="0" smtClean="0"/>
              <a:t> </a:t>
            </a:r>
            <a:r>
              <a:rPr lang="en-US" altLang="en-US" sz="2800" dirty="0" smtClean="0"/>
              <a:t>four multiples of five are:				5, 10, 15, 20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To find the Least Common Multiple (LCM) between two or more numbers, you must use </a:t>
            </a:r>
            <a:endParaRPr lang="en-US" altLang="en-US" sz="2800" i="1" dirty="0" smtClean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800" i="1" dirty="0" smtClean="0"/>
              <a:t>prime factorization</a:t>
            </a:r>
            <a:r>
              <a:rPr lang="en-US" alt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289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</TotalTime>
  <Words>201</Words>
  <Application>Microsoft Office PowerPoint</Application>
  <PresentationFormat>On-screen Show (4:3)</PresentationFormat>
  <Paragraphs>28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Couture</vt:lpstr>
      <vt:lpstr>Greatest Common Factor  and  Least Common Multiple</vt:lpstr>
      <vt:lpstr>  Greatest Common Factor</vt:lpstr>
      <vt:lpstr>Greatest Common Factor (GCF)</vt:lpstr>
      <vt:lpstr>Least Common Multiple</vt:lpstr>
      <vt:lpstr>Least Common Multiples (LCM)</vt:lpstr>
    </vt:vector>
  </TitlesOfParts>
  <Company>Alpine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Greatest Common Factor  and  Least Common Multiple</dc:title>
  <dc:creator>lpotter</dc:creator>
  <cp:lastModifiedBy>lpotter</cp:lastModifiedBy>
  <cp:revision>1</cp:revision>
  <dcterms:created xsi:type="dcterms:W3CDTF">2014-10-09T21:30:45Z</dcterms:created>
  <dcterms:modified xsi:type="dcterms:W3CDTF">2014-10-09T21:40:34Z</dcterms:modified>
</cp:coreProperties>
</file>